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58" autoAdjust="0"/>
  </p:normalViewPr>
  <p:slideViewPr>
    <p:cSldViewPr>
      <p:cViewPr varScale="1">
        <p:scale>
          <a:sx n="104" d="100"/>
          <a:sy n="104" d="100"/>
        </p:scale>
        <p:origin x="-1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5/29/2012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5/29/2012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hr-HR" dirty="0" smtClean="0"/>
              <a:t>Teodora Narančić</a:t>
            </a:r>
          </a:p>
          <a:p>
            <a:r>
              <a:rPr lang="hr-HR" dirty="0" smtClean="0"/>
              <a:t>2.a</a:t>
            </a:r>
            <a:endParaRPr lang="hr-HR" dirty="0"/>
          </a:p>
        </p:txBody>
      </p:sp>
      <p:sp>
        <p:nvSpPr>
          <p:cNvPr id="2" name="Title 1"/>
          <p:cNvSpPr>
            <a:spLocks noGrp="1"/>
          </p:cNvSpPr>
          <p:nvPr>
            <p:ph type="ctrTitle"/>
          </p:nvPr>
        </p:nvSpPr>
        <p:spPr/>
        <p:txBody>
          <a:bodyPr/>
          <a:lstStyle/>
          <a:p>
            <a:r>
              <a:rPr lang="hr-HR" dirty="0" smtClean="0"/>
              <a:t>ODRŽIVOST ENERGIJE KROZ POVIJEST</a:t>
            </a:r>
            <a:endParaRPr lang="hr-H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KASNO 20. STOLJEĆE</a:t>
            </a:r>
            <a:endParaRPr lang="hr-HR" dirty="0"/>
          </a:p>
        </p:txBody>
      </p:sp>
      <p:sp>
        <p:nvSpPr>
          <p:cNvPr id="3" name="Content Placeholder 2"/>
          <p:cNvSpPr>
            <a:spLocks noGrp="1"/>
          </p:cNvSpPr>
          <p:nvPr>
            <p:ph sz="quarter" idx="1"/>
          </p:nvPr>
        </p:nvSpPr>
        <p:spPr/>
        <p:txBody>
          <a:bodyPr>
            <a:normAutofit lnSpcReduction="10000"/>
          </a:bodyPr>
          <a:lstStyle/>
          <a:p>
            <a:endParaRPr lang="hr-HR" sz="2000" dirty="0" smtClean="0">
              <a:latin typeface="Arial" pitchFamily="34" charset="0"/>
              <a:cs typeface="Arial" pitchFamily="34" charset="0"/>
            </a:endParaRPr>
          </a:p>
          <a:p>
            <a:endParaRPr lang="hr-HR" sz="2000" dirty="0" smtClean="0">
              <a:latin typeface="Arial" pitchFamily="34" charset="0"/>
              <a:cs typeface="Arial" pitchFamily="34" charset="0"/>
            </a:endParaRPr>
          </a:p>
          <a:p>
            <a:endParaRPr lang="hr-HR" sz="2000" dirty="0" smtClean="0">
              <a:latin typeface="Arial" pitchFamily="34" charset="0"/>
              <a:cs typeface="Arial" pitchFamily="34" charset="0"/>
            </a:endParaRPr>
          </a:p>
          <a:p>
            <a:endParaRPr lang="hr-HR" sz="2000" dirty="0" smtClean="0">
              <a:latin typeface="Arial" pitchFamily="34" charset="0"/>
              <a:cs typeface="Arial" pitchFamily="34" charset="0"/>
            </a:endParaRPr>
          </a:p>
          <a:p>
            <a:endParaRPr lang="hr-HR" sz="2000" dirty="0" smtClean="0">
              <a:latin typeface="Arial" pitchFamily="34" charset="0"/>
              <a:cs typeface="Arial" pitchFamily="34" charset="0"/>
            </a:endParaRPr>
          </a:p>
          <a:p>
            <a:endParaRPr lang="hr-HR" sz="2000" dirty="0" smtClean="0">
              <a:latin typeface="Arial" pitchFamily="34" charset="0"/>
              <a:cs typeface="Arial" pitchFamily="34" charset="0"/>
            </a:endParaRPr>
          </a:p>
          <a:p>
            <a:endParaRPr lang="hr-HR" sz="2000" dirty="0" smtClean="0">
              <a:latin typeface="Arial" pitchFamily="34" charset="0"/>
              <a:cs typeface="Arial" pitchFamily="34" charset="0"/>
            </a:endParaRPr>
          </a:p>
          <a:p>
            <a:endParaRPr lang="hr-HR" sz="2000" dirty="0" smtClean="0">
              <a:latin typeface="Arial" pitchFamily="34" charset="0"/>
              <a:cs typeface="Arial" pitchFamily="34" charset="0"/>
            </a:endParaRPr>
          </a:p>
          <a:p>
            <a:endParaRPr lang="hr-HR" sz="2000" dirty="0" smtClean="0">
              <a:latin typeface="Arial" pitchFamily="34" charset="0"/>
              <a:cs typeface="Arial" pitchFamily="34" charset="0"/>
            </a:endParaRPr>
          </a:p>
          <a:p>
            <a:pPr>
              <a:buNone/>
            </a:pPr>
            <a:r>
              <a:rPr lang="hr-HR" sz="2000" dirty="0" smtClean="0">
                <a:latin typeface="Arial" pitchFamily="34" charset="0"/>
                <a:cs typeface="Arial" pitchFamily="34" charset="0"/>
              </a:rPr>
              <a:t>                                   </a:t>
            </a:r>
          </a:p>
          <a:p>
            <a:pPr>
              <a:buNone/>
            </a:pPr>
            <a:endParaRPr lang="hr-HR" sz="2000" dirty="0" smtClean="0">
              <a:latin typeface="Arial" pitchFamily="34" charset="0"/>
              <a:cs typeface="Arial" pitchFamily="34" charset="0"/>
            </a:endParaRPr>
          </a:p>
          <a:p>
            <a:pPr>
              <a:buNone/>
            </a:pPr>
            <a:r>
              <a:rPr lang="hr-HR" sz="2000" dirty="0" smtClean="0">
                <a:latin typeface="Arial" pitchFamily="34" charset="0"/>
                <a:cs typeface="Arial" pitchFamily="34" charset="0"/>
              </a:rPr>
              <a:t>                                  obnovljivi resursi</a:t>
            </a:r>
            <a:endParaRPr lang="hr-HR" sz="2000" dirty="0">
              <a:latin typeface="Arial" pitchFamily="34" charset="0"/>
              <a:cs typeface="Arial" pitchFamily="34" charset="0"/>
            </a:endParaRPr>
          </a:p>
        </p:txBody>
      </p:sp>
      <p:pic>
        <p:nvPicPr>
          <p:cNvPr id="4" name="Picture 3" descr="303dca137c8232f83a003f280bbf883b_header.jpg"/>
          <p:cNvPicPr>
            <a:picLocks noChangeAspect="1"/>
          </p:cNvPicPr>
          <p:nvPr/>
        </p:nvPicPr>
        <p:blipFill>
          <a:blip r:embed="rId2" cstate="print"/>
          <a:stretch>
            <a:fillRect/>
          </a:stretch>
        </p:blipFill>
        <p:spPr>
          <a:xfrm>
            <a:off x="508000" y="1397000"/>
            <a:ext cx="8128000" cy="3937000"/>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21. STOLJEĆE:GLOBALNA SVIJEST</a:t>
            </a:r>
            <a:endParaRPr lang="hr-HR"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hr-HR" sz="2000" dirty="0" smtClean="0">
                <a:latin typeface="Arial" pitchFamily="34" charset="0"/>
                <a:cs typeface="Arial" pitchFamily="34" charset="0"/>
              </a:rPr>
              <a:t>Prijetnja antropogeno progresivnog efekta staklenika uzrokovanog uglavnom sječom šuma i uporabom fosilnih goriva.</a:t>
            </a:r>
          </a:p>
          <a:p>
            <a:pPr>
              <a:buFont typeface="Wingdings" pitchFamily="2" charset="2"/>
              <a:buChar char="Ø"/>
            </a:pPr>
            <a:r>
              <a:rPr lang="hr-HR" sz="2000" dirty="0" smtClean="0">
                <a:latin typeface="Arial" pitchFamily="34" charset="0"/>
                <a:cs typeface="Arial" pitchFamily="34" charset="0"/>
              </a:rPr>
              <a:t>Povećan rizik naglih i ireverzibilnih klimatskih promjena.</a:t>
            </a:r>
          </a:p>
          <a:p>
            <a:pPr>
              <a:buFont typeface="Wingdings" pitchFamily="2" charset="2"/>
              <a:buChar char="Ø"/>
            </a:pPr>
            <a:r>
              <a:rPr lang="hr-HR" sz="2000" dirty="0" smtClean="0">
                <a:latin typeface="Arial" pitchFamily="34" charset="0"/>
                <a:cs typeface="Arial" pitchFamily="34" charset="0"/>
              </a:rPr>
              <a:t>Dematerijalizacija,dekarbonizacija</a:t>
            </a:r>
          </a:p>
          <a:p>
            <a:pPr>
              <a:buFont typeface="Wingdings" pitchFamily="2" charset="2"/>
              <a:buChar char="Ø"/>
            </a:pPr>
            <a:r>
              <a:rPr lang="hr-HR" sz="2000" dirty="0" smtClean="0">
                <a:latin typeface="Arial" pitchFamily="34" charset="0"/>
                <a:cs typeface="Arial" pitchFamily="34" charset="0"/>
              </a:rPr>
              <a:t>Pokret bez auta,zelena gradnja</a:t>
            </a:r>
          </a:p>
          <a:p>
            <a:pPr>
              <a:buFont typeface="Wingdings" pitchFamily="2" charset="2"/>
              <a:buChar char="Ø"/>
            </a:pPr>
            <a:endParaRPr lang="hr-HR" sz="2000" dirty="0">
              <a:latin typeface="Arial" pitchFamily="34" charset="0"/>
              <a:cs typeface="Arial" pitchFamily="34" charset="0"/>
            </a:endParaRPr>
          </a:p>
        </p:txBody>
      </p:sp>
      <p:pic>
        <p:nvPicPr>
          <p:cNvPr id="4" name="Picture 3" descr="550px-Waste_hierarchy.svg.png"/>
          <p:cNvPicPr>
            <a:picLocks noChangeAspect="1"/>
          </p:cNvPicPr>
          <p:nvPr/>
        </p:nvPicPr>
        <p:blipFill>
          <a:blip r:embed="rId2" cstate="print"/>
          <a:stretch>
            <a:fillRect/>
          </a:stretch>
        </p:blipFill>
        <p:spPr>
          <a:xfrm>
            <a:off x="1600200" y="3505200"/>
            <a:ext cx="5238750" cy="2857500"/>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ENERGETSKA UČINKOVITOST</a:t>
            </a:r>
            <a:endParaRPr lang="hr-HR"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hr-HR" sz="2000" dirty="0" smtClean="0">
                <a:latin typeface="Arial" pitchFamily="34" charset="0"/>
                <a:cs typeface="Arial" pitchFamily="34" charset="0"/>
              </a:rPr>
              <a:t>Povećava globalnu produktivnost resursa</a:t>
            </a:r>
          </a:p>
          <a:p>
            <a:pPr>
              <a:buFont typeface="Wingdings" pitchFamily="2" charset="2"/>
              <a:buChar char="Ø"/>
            </a:pPr>
            <a:r>
              <a:rPr lang="hr-HR" sz="2000" dirty="0" smtClean="0">
                <a:latin typeface="Arial" pitchFamily="34" charset="0"/>
                <a:cs typeface="Arial" pitchFamily="34" charset="0"/>
              </a:rPr>
              <a:t>Podržava gospodarski rast</a:t>
            </a:r>
          </a:p>
          <a:p>
            <a:pPr>
              <a:buFont typeface="Wingdings" pitchFamily="2" charset="2"/>
              <a:buChar char="Ø"/>
            </a:pPr>
            <a:r>
              <a:rPr lang="hr-HR" sz="2000" dirty="0" smtClean="0">
                <a:latin typeface="Arial" pitchFamily="34" charset="0"/>
                <a:cs typeface="Arial" pitchFamily="34" charset="0"/>
              </a:rPr>
              <a:t>Smanjuje troškove</a:t>
            </a:r>
          </a:p>
          <a:p>
            <a:pPr>
              <a:buFont typeface="Wingdings" pitchFamily="2" charset="2"/>
              <a:buChar char="Ø"/>
            </a:pPr>
            <a:r>
              <a:rPr lang="hr-HR" sz="2000" dirty="0" smtClean="0">
                <a:latin typeface="Arial" pitchFamily="34" charset="0"/>
                <a:cs typeface="Arial" pitchFamily="34" charset="0"/>
              </a:rPr>
              <a:t>Ulaganje u učinkovitost             ublažavanje klimatskih promjena</a:t>
            </a:r>
          </a:p>
          <a:p>
            <a:pPr>
              <a:buNone/>
            </a:pPr>
            <a:r>
              <a:rPr lang="hr-HR" sz="2000" dirty="0" smtClean="0">
                <a:latin typeface="Arial" pitchFamily="34" charset="0"/>
                <a:cs typeface="Arial" pitchFamily="34" charset="0"/>
              </a:rPr>
              <a:t>    </a:t>
            </a:r>
          </a:p>
          <a:p>
            <a:pPr>
              <a:buNone/>
            </a:pPr>
            <a:r>
              <a:rPr lang="hr-HR" sz="2000" dirty="0" smtClean="0">
                <a:latin typeface="Arial" pitchFamily="34" charset="0"/>
                <a:cs typeface="Arial" pitchFamily="34" charset="0"/>
              </a:rPr>
              <a:t>     smanjuje emisije stakleničkih plinova i poboljšava produktivnost. </a:t>
            </a:r>
          </a:p>
          <a:p>
            <a:pPr>
              <a:buFont typeface="Wingdings" pitchFamily="2" charset="2"/>
              <a:buChar char="Ø"/>
            </a:pPr>
            <a:r>
              <a:rPr lang="hr-HR" sz="2000" dirty="0" smtClean="0">
                <a:latin typeface="Arial" pitchFamily="34" charset="0"/>
                <a:cs typeface="Arial" pitchFamily="34" charset="0"/>
              </a:rPr>
              <a:t>Smanjenje potrošnje energije,učinkovitost            pristupačnost obnovljivih izvora energije </a:t>
            </a:r>
            <a:endParaRPr lang="hr-HR" sz="2000" dirty="0">
              <a:latin typeface="Arial" pitchFamily="34" charset="0"/>
              <a:cs typeface="Arial" pitchFamily="34" charset="0"/>
            </a:endParaRPr>
          </a:p>
        </p:txBody>
      </p:sp>
      <p:sp>
        <p:nvSpPr>
          <p:cNvPr id="4" name="Right Arrow 3"/>
          <p:cNvSpPr/>
          <p:nvPr/>
        </p:nvSpPr>
        <p:spPr>
          <a:xfrm>
            <a:off x="3962400" y="26670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Down Arrow 4"/>
          <p:cNvSpPr/>
          <p:nvPr/>
        </p:nvSpPr>
        <p:spPr>
          <a:xfrm flipH="1">
            <a:off x="2286000" y="29718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ight Arrow 5"/>
          <p:cNvSpPr/>
          <p:nvPr/>
        </p:nvSpPr>
        <p:spPr>
          <a:xfrm>
            <a:off x="6019800" y="41148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 name="Picture 6" descr="Energetska-učinkovitost-e1291881937675-475x316.jpg"/>
          <p:cNvPicPr>
            <a:picLocks noChangeAspect="1"/>
          </p:cNvPicPr>
          <p:nvPr/>
        </p:nvPicPr>
        <p:blipFill>
          <a:blip r:embed="rId2" cstate="print"/>
          <a:stretch>
            <a:fillRect/>
          </a:stretch>
        </p:blipFill>
        <p:spPr>
          <a:xfrm>
            <a:off x="4572000" y="4495800"/>
            <a:ext cx="3328987" cy="2214653"/>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ENERGETSKA UČINKOVITOST</a:t>
            </a:r>
            <a:endParaRPr lang="hr-HR" dirty="0"/>
          </a:p>
        </p:txBody>
      </p:sp>
      <p:sp>
        <p:nvSpPr>
          <p:cNvPr id="5" name="Content Placeholder 4"/>
          <p:cNvSpPr>
            <a:spLocks noGrp="1"/>
          </p:cNvSpPr>
          <p:nvPr>
            <p:ph sz="quarter" idx="1"/>
          </p:nvPr>
        </p:nvSpPr>
        <p:spPr/>
        <p:txBody>
          <a:bodyPr>
            <a:normAutofit fontScale="92500" lnSpcReduction="10000"/>
          </a:bodyPr>
          <a:lstStyle/>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pPr>
              <a:buNone/>
            </a:pPr>
            <a:r>
              <a:rPr lang="hr-HR" sz="2000" dirty="0" smtClean="0">
                <a:latin typeface="Arial" pitchFamily="34" charset="0"/>
                <a:cs typeface="Arial" pitchFamily="34" charset="0"/>
              </a:rPr>
              <a:t>                                     </a:t>
            </a:r>
          </a:p>
          <a:p>
            <a:pPr>
              <a:buNone/>
            </a:pPr>
            <a:r>
              <a:rPr lang="hr-HR" sz="2000" dirty="0" smtClean="0">
                <a:latin typeface="Arial" pitchFamily="34" charset="0"/>
                <a:cs typeface="Arial" pitchFamily="34" charset="0"/>
              </a:rPr>
              <a:t>                                    </a:t>
            </a:r>
            <a:endParaRPr lang="hr-HR" sz="2000" dirty="0">
              <a:latin typeface="Arial" pitchFamily="34" charset="0"/>
              <a:cs typeface="Arial" pitchFamily="34" charset="0"/>
            </a:endParaRPr>
          </a:p>
        </p:txBody>
      </p:sp>
      <p:pic>
        <p:nvPicPr>
          <p:cNvPr id="6" name="Picture 5" descr="sge1.gif"/>
          <p:cNvPicPr>
            <a:picLocks noChangeAspect="1"/>
          </p:cNvPicPr>
          <p:nvPr/>
        </p:nvPicPr>
        <p:blipFill>
          <a:blip r:embed="rId2" cstate="print"/>
          <a:stretch>
            <a:fillRect/>
          </a:stretch>
        </p:blipFill>
        <p:spPr>
          <a:xfrm>
            <a:off x="1905000" y="1524000"/>
            <a:ext cx="4957763" cy="4162831"/>
          </a:xfrm>
          <a:prstGeom prst="rect">
            <a:avLst/>
          </a:prstGeom>
          <a:ln>
            <a:noFill/>
          </a:ln>
          <a:effectLst>
            <a:outerShdw blurRad="190500" algn="tl" rotWithShape="0">
              <a:srgbClr val="000000">
                <a:alpha val="70000"/>
              </a:srgbClr>
            </a:outerShdw>
          </a:effectLst>
        </p:spPr>
      </p:pic>
      <p:sp>
        <p:nvSpPr>
          <p:cNvPr id="7" name="Rectangle 6"/>
          <p:cNvSpPr/>
          <p:nvPr/>
        </p:nvSpPr>
        <p:spPr>
          <a:xfrm>
            <a:off x="3505200" y="5867400"/>
            <a:ext cx="2286000" cy="707886"/>
          </a:xfrm>
          <a:prstGeom prst="rect">
            <a:avLst/>
          </a:prstGeom>
        </p:spPr>
        <p:txBody>
          <a:bodyPr>
            <a:spAutoFit/>
          </a:bodyPr>
          <a:lstStyle/>
          <a:p>
            <a:r>
              <a:rPr lang="hr-HR" sz="2000" dirty="0" smtClean="0">
                <a:solidFill>
                  <a:prstClr val="black"/>
                </a:solidFill>
                <a:latin typeface="Arial" pitchFamily="34" charset="0"/>
                <a:cs typeface="Arial" pitchFamily="34" charset="0"/>
              </a:rPr>
              <a:t>energetska      politika</a:t>
            </a:r>
            <a:endParaRPr lang="hr-HR"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RANE CIVILIZACIJE</a:t>
            </a:r>
            <a:endParaRPr lang="hr-HR"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hr-HR" sz="2000" dirty="0" smtClean="0">
                <a:latin typeface="Arial" pitchFamily="34" charset="0"/>
                <a:cs typeface="Arial" pitchFamily="34" charset="0"/>
              </a:rPr>
              <a:t>U ranoj ljudskoj povijesti, iako su zahtjevi nomadskih lovaca-skupljača za energijom i resursima bili maleni, uporaba vatre i želja za specifičnom hranom mogla je izmijeniti prirodni sastav biljaka i životinjskih zajednica.</a:t>
            </a:r>
          </a:p>
          <a:p>
            <a:pPr>
              <a:buFont typeface="Wingdings" pitchFamily="2" charset="2"/>
              <a:buChar char="Ø"/>
            </a:pPr>
            <a:r>
              <a:rPr lang="vi-VN" sz="2000" dirty="0" smtClean="0">
                <a:latin typeface="Arial" pitchFamily="34" charset="0"/>
                <a:cs typeface="Arial" pitchFamily="34" charset="0"/>
              </a:rPr>
              <a:t> Intenzivna poljoprivreda  </a:t>
            </a:r>
            <a:r>
              <a:rPr lang="hr-HR" sz="2000" dirty="0" smtClean="0">
                <a:latin typeface="Arial" pitchFamily="34" charset="0"/>
                <a:cs typeface="Arial" pitchFamily="34" charset="0"/>
              </a:rPr>
              <a:t>              </a:t>
            </a:r>
            <a:r>
              <a:rPr lang="vi-VN" sz="2000" dirty="0" smtClean="0">
                <a:latin typeface="Arial" pitchFamily="34" charset="0"/>
                <a:cs typeface="Arial" pitchFamily="34" charset="0"/>
              </a:rPr>
              <a:t>rast stanovništva</a:t>
            </a:r>
            <a:r>
              <a:rPr lang="hr-HR" sz="2000" dirty="0" smtClean="0">
                <a:latin typeface="Arial" pitchFamily="34" charset="0"/>
                <a:cs typeface="Arial" pitchFamily="34" charset="0"/>
              </a:rPr>
              <a:t>,</a:t>
            </a:r>
            <a:r>
              <a:rPr lang="vi-VN" sz="2000" dirty="0" smtClean="0">
                <a:latin typeface="Arial" pitchFamily="34" charset="0"/>
                <a:cs typeface="Arial" pitchFamily="34" charset="0"/>
              </a:rPr>
              <a:t>deforestacij</a:t>
            </a:r>
            <a:r>
              <a:rPr lang="hr-HR" sz="2000" dirty="0" smtClean="0">
                <a:latin typeface="Arial" pitchFamily="34" charset="0"/>
                <a:cs typeface="Arial" pitchFamily="34" charset="0"/>
              </a:rPr>
              <a:t>a</a:t>
            </a:r>
          </a:p>
          <a:p>
            <a:pPr>
              <a:buFont typeface="Wingdings" pitchFamily="2" charset="2"/>
              <a:buChar char="Ø"/>
            </a:pPr>
            <a:endParaRPr lang="hr-HR" sz="2000" dirty="0" smtClean="0">
              <a:latin typeface="Arial" pitchFamily="34" charset="0"/>
              <a:cs typeface="Arial" pitchFamily="34" charset="0"/>
            </a:endParaRPr>
          </a:p>
          <a:p>
            <a:pPr>
              <a:buFont typeface="Wingdings" pitchFamily="2" charset="2"/>
              <a:buChar char="Ø"/>
            </a:pPr>
            <a:endParaRPr lang="hr-HR" sz="2000" dirty="0" smtClean="0">
              <a:latin typeface="Arial" pitchFamily="34" charset="0"/>
              <a:cs typeface="Arial" pitchFamily="34" charset="0"/>
            </a:endParaRPr>
          </a:p>
          <a:p>
            <a:pPr>
              <a:buFont typeface="Wingdings" pitchFamily="2" charset="2"/>
              <a:buChar char="Ø"/>
            </a:pPr>
            <a:endParaRPr lang="hr-HR" sz="2000" dirty="0" smtClean="0">
              <a:latin typeface="Arial" pitchFamily="34" charset="0"/>
              <a:cs typeface="Arial" pitchFamily="34" charset="0"/>
            </a:endParaRPr>
          </a:p>
          <a:p>
            <a:pPr>
              <a:buNone/>
            </a:pPr>
            <a:r>
              <a:rPr lang="hr-HR" sz="2000" dirty="0" smtClean="0">
                <a:latin typeface="Arial" pitchFamily="34" charset="0"/>
                <a:cs typeface="Arial" pitchFamily="34" charset="0"/>
              </a:rPr>
              <a:t>    uskladištena hrana</a:t>
            </a:r>
          </a:p>
          <a:p>
            <a:pPr>
              <a:buNone/>
            </a:pPr>
            <a:endParaRPr lang="hr-HR" sz="2000" dirty="0">
              <a:latin typeface="Arial" pitchFamily="34" charset="0"/>
              <a:cs typeface="Arial" pitchFamily="34" charset="0"/>
            </a:endParaRPr>
          </a:p>
        </p:txBody>
      </p:sp>
      <p:sp>
        <p:nvSpPr>
          <p:cNvPr id="4" name="Right Arrow 3"/>
          <p:cNvSpPr/>
          <p:nvPr/>
        </p:nvSpPr>
        <p:spPr>
          <a:xfrm>
            <a:off x="4038600" y="27432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Down Arrow 4"/>
          <p:cNvSpPr/>
          <p:nvPr/>
        </p:nvSpPr>
        <p:spPr>
          <a:xfrm>
            <a:off x="2209800" y="3124200"/>
            <a:ext cx="3810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Picture 5" descr="4dbbd.jpg"/>
          <p:cNvPicPr>
            <a:picLocks noChangeAspect="1"/>
          </p:cNvPicPr>
          <p:nvPr/>
        </p:nvPicPr>
        <p:blipFill>
          <a:blip r:embed="rId2" cstate="print"/>
          <a:stretch>
            <a:fillRect/>
          </a:stretch>
        </p:blipFill>
        <p:spPr>
          <a:xfrm>
            <a:off x="3505200" y="3200400"/>
            <a:ext cx="5102956" cy="3286125"/>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RANE CIVILIZACIJE</a:t>
            </a:r>
            <a:endParaRPr lang="hr-HR" dirty="0"/>
          </a:p>
        </p:txBody>
      </p:sp>
      <p:pic>
        <p:nvPicPr>
          <p:cNvPr id="4" name="Content Placeholder 3" descr="yay.jpg"/>
          <p:cNvPicPr>
            <a:picLocks noGrp="1" noChangeAspect="1"/>
          </p:cNvPicPr>
          <p:nvPr>
            <p:ph sz="quarter" idx="1"/>
          </p:nvPr>
        </p:nvPicPr>
        <p:blipFill>
          <a:blip r:embed="rId2" cstate="print"/>
          <a:stretch>
            <a:fillRect/>
          </a:stretch>
        </p:blipFill>
        <p:spPr>
          <a:xfrm>
            <a:off x="990600" y="1371600"/>
            <a:ext cx="7239896" cy="4724400"/>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POJAVA INDUSTRIJSKIH DRUŠTAVA</a:t>
            </a:r>
            <a:endParaRPr lang="hr-HR" dirty="0"/>
          </a:p>
        </p:txBody>
      </p:sp>
      <p:sp>
        <p:nvSpPr>
          <p:cNvPr id="3" name="Content Placeholder 2"/>
          <p:cNvSpPr>
            <a:spLocks noGrp="1"/>
          </p:cNvSpPr>
          <p:nvPr>
            <p:ph sz="quarter" idx="1"/>
          </p:nvPr>
        </p:nvSpPr>
        <p:spPr/>
        <p:txBody>
          <a:bodyPr/>
          <a:lstStyle/>
          <a:p>
            <a:pPr>
              <a:buFont typeface="Wingdings" pitchFamily="2" charset="2"/>
              <a:buChar char="Ø"/>
            </a:pPr>
            <a:r>
              <a:rPr lang="hr-HR" dirty="0" smtClean="0"/>
              <a:t> </a:t>
            </a:r>
            <a:r>
              <a:rPr lang="hr-HR" sz="2000" dirty="0" smtClean="0">
                <a:latin typeface="Arial" pitchFamily="34" charset="0"/>
                <a:cs typeface="Arial" pitchFamily="34" charset="0"/>
              </a:rPr>
              <a:t>povećavanje kontrole nad okolišem</a:t>
            </a:r>
          </a:p>
          <a:p>
            <a:pPr>
              <a:buFont typeface="Wingdings" pitchFamily="2" charset="2"/>
              <a:buChar char="Ø"/>
            </a:pPr>
            <a:r>
              <a:rPr lang="hr-HR" sz="2000" dirty="0" smtClean="0">
                <a:latin typeface="Arial" pitchFamily="34" charset="0"/>
                <a:cs typeface="Arial" pitchFamily="34" charset="0"/>
              </a:rPr>
              <a:t>Industrijska revolucija               energija fosilnih goriva</a:t>
            </a:r>
          </a:p>
          <a:p>
            <a:pPr>
              <a:buFont typeface="Wingdings" pitchFamily="2" charset="2"/>
              <a:buChar char="Ø"/>
            </a:pPr>
            <a:r>
              <a:rPr lang="hr-HR" sz="2000" dirty="0" smtClean="0">
                <a:latin typeface="Arial" pitchFamily="34" charset="0"/>
                <a:cs typeface="Arial" pitchFamily="34" charset="0"/>
              </a:rPr>
              <a:t>Ugljen            pogon učinkovitijih strojeva, generiranje el. struje</a:t>
            </a:r>
          </a:p>
          <a:p>
            <a:pPr>
              <a:buNone/>
            </a:pPr>
            <a:r>
              <a:rPr lang="hr-HR" sz="2000" dirty="0" smtClean="0">
                <a:latin typeface="Arial" pitchFamily="34" charset="0"/>
                <a:cs typeface="Arial" pitchFamily="34" charset="0"/>
              </a:rPr>
              <a:t>              industrijski,tehnološki i znanstveni rast</a:t>
            </a:r>
          </a:p>
          <a:p>
            <a:pPr>
              <a:buFont typeface="Wingdings" pitchFamily="2" charset="2"/>
              <a:buChar char="Ø"/>
            </a:pPr>
            <a:r>
              <a:rPr lang="hr-HR" sz="2000" dirty="0" smtClean="0">
                <a:latin typeface="Arial" pitchFamily="34" charset="0"/>
                <a:cs typeface="Arial" pitchFamily="34" charset="0"/>
              </a:rPr>
              <a:t>Zabrinutost oko ekoloških i socijalnih učinaka industrije izrazili su  prosvjetiteljski politički ekonomisti.</a:t>
            </a:r>
            <a:endParaRPr lang="hr-HR" sz="2000" dirty="0">
              <a:latin typeface="Arial" pitchFamily="34" charset="0"/>
              <a:cs typeface="Arial" pitchFamily="34" charset="0"/>
            </a:endParaRPr>
          </a:p>
        </p:txBody>
      </p:sp>
      <p:sp>
        <p:nvSpPr>
          <p:cNvPr id="4" name="Right Arrow 3"/>
          <p:cNvSpPr/>
          <p:nvPr/>
        </p:nvSpPr>
        <p:spPr>
          <a:xfrm>
            <a:off x="3733800" y="1981200"/>
            <a:ext cx="97840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Right Arrow 4"/>
          <p:cNvSpPr/>
          <p:nvPr/>
        </p:nvSpPr>
        <p:spPr>
          <a:xfrm>
            <a:off x="2057400" y="23622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Picture 5" descr="industrial-revolution.jpg"/>
          <p:cNvPicPr>
            <a:picLocks noChangeAspect="1"/>
          </p:cNvPicPr>
          <p:nvPr/>
        </p:nvPicPr>
        <p:blipFill>
          <a:blip r:embed="rId2" cstate="print"/>
          <a:stretch>
            <a:fillRect/>
          </a:stretch>
        </p:blipFill>
        <p:spPr>
          <a:xfrm>
            <a:off x="1600200" y="3733800"/>
            <a:ext cx="5715000" cy="2844487"/>
          </a:xfrm>
          <a:prstGeom prst="rect">
            <a:avLst/>
          </a:prstGeom>
          <a:ln>
            <a:noFill/>
          </a:ln>
          <a:effectLst>
            <a:outerShdw blurRad="190500" algn="tl" rotWithShape="0">
              <a:srgbClr val="000000">
                <a:alpha val="70000"/>
              </a:srgbClr>
            </a:outerShdw>
          </a:effectLst>
        </p:spPr>
      </p:pic>
      <p:sp>
        <p:nvSpPr>
          <p:cNvPr id="7" name="Right Arrow 6"/>
          <p:cNvSpPr/>
          <p:nvPr/>
        </p:nvSpPr>
        <p:spPr>
          <a:xfrm>
            <a:off x="1295400" y="27432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POJAVA INDUSTRIJSKIH DRUŠTAVA</a:t>
            </a:r>
            <a:endParaRPr lang="hr-HR" dirty="0"/>
          </a:p>
        </p:txBody>
      </p:sp>
      <p:sp>
        <p:nvSpPr>
          <p:cNvPr id="5" name="Content Placeholder 4"/>
          <p:cNvSpPr>
            <a:spLocks noGrp="1"/>
          </p:cNvSpPr>
          <p:nvPr>
            <p:ph sz="quarter" idx="1"/>
          </p:nvPr>
        </p:nvSpPr>
        <p:spPr/>
        <p:txBody>
          <a:bodyPr/>
          <a:lstStyle/>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pPr>
              <a:buNone/>
            </a:pPr>
            <a:endParaRPr lang="hr-HR" dirty="0" smtClean="0"/>
          </a:p>
          <a:p>
            <a:pPr>
              <a:buNone/>
            </a:pPr>
            <a:r>
              <a:rPr lang="hr-HR" dirty="0" smtClean="0"/>
              <a:t>                                </a:t>
            </a:r>
            <a:r>
              <a:rPr lang="hr-HR" sz="2000" dirty="0" smtClean="0">
                <a:latin typeface="Arial" pitchFamily="34" charset="0"/>
                <a:cs typeface="Arial" pitchFamily="34" charset="0"/>
              </a:rPr>
              <a:t>Wattov parni stroj</a:t>
            </a:r>
            <a:endParaRPr lang="hr-HR" dirty="0"/>
          </a:p>
        </p:txBody>
      </p:sp>
      <p:pic>
        <p:nvPicPr>
          <p:cNvPr id="6" name="Picture 5" descr="220px-Maquina_vapor_Watt_ETSIIM.jpg"/>
          <p:cNvPicPr>
            <a:picLocks noChangeAspect="1"/>
          </p:cNvPicPr>
          <p:nvPr/>
        </p:nvPicPr>
        <p:blipFill>
          <a:blip r:embed="rId2" cstate="print"/>
          <a:stretch>
            <a:fillRect/>
          </a:stretch>
        </p:blipFill>
        <p:spPr>
          <a:xfrm>
            <a:off x="1752600" y="1524000"/>
            <a:ext cx="5486400" cy="3711633"/>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RANO 20. STOLJEĆE</a:t>
            </a:r>
            <a:endParaRPr lang="hr-HR"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vi-VN" sz="2000" dirty="0" smtClean="0">
                <a:latin typeface="Arial" pitchFamily="34" charset="0"/>
                <a:cs typeface="Arial" pitchFamily="34" charset="0"/>
              </a:rPr>
              <a:t>Do 20. stoljeća industrijska revolucija dovela je do eksponencijalnog rasta ljudske potrošnje resursa. </a:t>
            </a:r>
            <a:endParaRPr lang="hr-HR" sz="2000" dirty="0" smtClean="0">
              <a:latin typeface="Arial" pitchFamily="34" charset="0"/>
              <a:cs typeface="Arial" pitchFamily="34" charset="0"/>
            </a:endParaRPr>
          </a:p>
          <a:p>
            <a:pPr>
              <a:buFont typeface="Wingdings" pitchFamily="2" charset="2"/>
              <a:buChar char="Ø"/>
            </a:pPr>
            <a:r>
              <a:rPr lang="vi-VN" sz="2000" dirty="0" smtClean="0">
                <a:latin typeface="Arial" pitchFamily="34" charset="0"/>
                <a:cs typeface="Arial" pitchFamily="34" charset="0"/>
              </a:rPr>
              <a:t>Rast u zdravstvu, bogatstvu i rast stan</a:t>
            </a:r>
            <a:r>
              <a:rPr lang="hr-HR" sz="2000" dirty="0" smtClean="0">
                <a:latin typeface="Arial" pitchFamily="34" charset="0"/>
                <a:cs typeface="Arial" pitchFamily="34" charset="0"/>
              </a:rPr>
              <a:t>ovništva</a:t>
            </a:r>
            <a:r>
              <a:rPr lang="vi-VN" sz="2000" dirty="0" smtClean="0">
                <a:latin typeface="Arial" pitchFamily="34" charset="0"/>
                <a:cs typeface="Arial" pitchFamily="34" charset="0"/>
              </a:rPr>
              <a:t> </a:t>
            </a:r>
            <a:r>
              <a:rPr lang="hr-HR" sz="2000" dirty="0" smtClean="0">
                <a:latin typeface="Arial" pitchFamily="34" charset="0"/>
                <a:cs typeface="Arial" pitchFamily="34" charset="0"/>
              </a:rPr>
              <a:t>         </a:t>
            </a:r>
            <a:r>
              <a:rPr lang="vi-VN" sz="2000" dirty="0" smtClean="0">
                <a:latin typeface="Arial" pitchFamily="34" charset="0"/>
                <a:cs typeface="Arial" pitchFamily="34" charset="0"/>
              </a:rPr>
              <a:t>put napretka </a:t>
            </a:r>
            <a:endParaRPr lang="hr-HR" sz="2000" dirty="0" smtClean="0">
              <a:latin typeface="Arial" pitchFamily="34" charset="0"/>
              <a:cs typeface="Arial" pitchFamily="34" charset="0"/>
            </a:endParaRPr>
          </a:p>
          <a:p>
            <a:pPr>
              <a:buFont typeface="Wingdings" pitchFamily="2" charset="2"/>
              <a:buChar char="Ø"/>
            </a:pPr>
            <a:r>
              <a:rPr lang="vi-VN" sz="2000" dirty="0" smtClean="0">
                <a:latin typeface="Arial" pitchFamily="34" charset="0"/>
                <a:cs typeface="Arial" pitchFamily="34" charset="0"/>
              </a:rPr>
              <a:t> </a:t>
            </a:r>
            <a:r>
              <a:rPr lang="hr-HR" sz="2000" dirty="0" smtClean="0">
                <a:latin typeface="Arial" pitchFamily="34" charset="0"/>
                <a:cs typeface="Arial" pitchFamily="34" charset="0"/>
              </a:rPr>
              <a:t>E</a:t>
            </a:r>
            <a:r>
              <a:rPr lang="vi-VN" sz="2000" dirty="0" smtClean="0">
                <a:latin typeface="Arial" pitchFamily="34" charset="0"/>
                <a:cs typeface="Arial" pitchFamily="34" charset="0"/>
              </a:rPr>
              <a:t>konomisti su tijekom 1930-ih počeli razvijati modele upravljanja neobnovljivim resursima  te održivost blagostanja u ekonomiji koja koristi neobnovljive resurs</a:t>
            </a:r>
            <a:r>
              <a:rPr lang="hr-HR" sz="2000" dirty="0" smtClean="0">
                <a:latin typeface="Arial" pitchFamily="34" charset="0"/>
                <a:cs typeface="Arial" pitchFamily="34" charset="0"/>
              </a:rPr>
              <a:t>e</a:t>
            </a:r>
            <a:r>
              <a:rPr lang="vi-VN" sz="2000" dirty="0" smtClean="0">
                <a:latin typeface="Arial" pitchFamily="34" charset="0"/>
                <a:cs typeface="Arial" pitchFamily="34" charset="0"/>
              </a:rPr>
              <a:t>.</a:t>
            </a:r>
          </a:p>
          <a:p>
            <a:pPr>
              <a:buFont typeface="Wingdings" pitchFamily="2" charset="2"/>
              <a:buChar char="Ø"/>
            </a:pPr>
            <a:r>
              <a:rPr lang="vi-VN" sz="2000" dirty="0" smtClean="0">
                <a:latin typeface="Arial" pitchFamily="34" charset="0"/>
                <a:cs typeface="Arial" pitchFamily="34" charset="0"/>
              </a:rPr>
              <a:t>Ekologija je </a:t>
            </a:r>
            <a:r>
              <a:rPr lang="hr-HR" sz="2000" dirty="0" smtClean="0">
                <a:latin typeface="Arial" pitchFamily="34" charset="0"/>
                <a:cs typeface="Arial" pitchFamily="34" charset="0"/>
              </a:rPr>
              <a:t>prihvaćena</a:t>
            </a:r>
            <a:r>
              <a:rPr lang="vi-VN" sz="2000" dirty="0" smtClean="0">
                <a:latin typeface="Arial" pitchFamily="34" charset="0"/>
                <a:cs typeface="Arial" pitchFamily="34" charset="0"/>
              </a:rPr>
              <a:t> kao znanstvena disciplina</a:t>
            </a:r>
            <a:r>
              <a:rPr lang="hr-HR" sz="2000" dirty="0" smtClean="0">
                <a:latin typeface="Arial" pitchFamily="34" charset="0"/>
                <a:cs typeface="Arial" pitchFamily="34" charset="0"/>
              </a:rPr>
              <a:t>              međupovezanost živih sustava,biosfera,prirodni ciklusi...</a:t>
            </a:r>
            <a:endParaRPr lang="vi-VN" sz="2000" dirty="0" smtClean="0">
              <a:latin typeface="Arial" pitchFamily="34" charset="0"/>
              <a:cs typeface="Arial" pitchFamily="34" charset="0"/>
            </a:endParaRPr>
          </a:p>
          <a:p>
            <a:pPr>
              <a:buFont typeface="Wingdings" pitchFamily="2" charset="2"/>
              <a:buChar char="Ø"/>
            </a:pPr>
            <a:endParaRPr lang="hr-HR" sz="2000" dirty="0">
              <a:latin typeface="Arial" pitchFamily="34" charset="0"/>
              <a:cs typeface="Arial" pitchFamily="34" charset="0"/>
            </a:endParaRPr>
          </a:p>
        </p:txBody>
      </p:sp>
      <p:sp>
        <p:nvSpPr>
          <p:cNvPr id="4" name="Right Arrow 3"/>
          <p:cNvSpPr/>
          <p:nvPr/>
        </p:nvSpPr>
        <p:spPr>
          <a:xfrm>
            <a:off x="6553200" y="22098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Right Arrow 4"/>
          <p:cNvSpPr/>
          <p:nvPr/>
        </p:nvSpPr>
        <p:spPr>
          <a:xfrm>
            <a:off x="6934200" y="38862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RANO 20. STOLJEĆE</a:t>
            </a:r>
            <a:endParaRPr lang="hr-HR" dirty="0"/>
          </a:p>
        </p:txBody>
      </p:sp>
      <p:sp>
        <p:nvSpPr>
          <p:cNvPr id="3" name="Content Placeholder 2"/>
          <p:cNvSpPr>
            <a:spLocks noGrp="1"/>
          </p:cNvSpPr>
          <p:nvPr>
            <p:ph sz="quarter" idx="1"/>
          </p:nvPr>
        </p:nvSpPr>
        <p:spPr/>
        <p:txBody>
          <a:bodyPr>
            <a:normAutofit lnSpcReduction="10000"/>
          </a:bodyPr>
          <a:lstStyle/>
          <a:p>
            <a:endParaRPr lang="hr-HR" dirty="0" smtClean="0"/>
          </a:p>
          <a:p>
            <a:endParaRPr lang="hr-HR" dirty="0" smtClean="0"/>
          </a:p>
          <a:p>
            <a:endParaRPr lang="hr-HR" dirty="0" smtClean="0"/>
          </a:p>
          <a:p>
            <a:endParaRPr lang="hr-HR" dirty="0" smtClean="0"/>
          </a:p>
          <a:p>
            <a:endParaRPr lang="hr-HR" dirty="0" smtClean="0"/>
          </a:p>
          <a:p>
            <a:pPr>
              <a:buNone/>
            </a:pPr>
            <a:endParaRPr lang="hr-HR" dirty="0" smtClean="0"/>
          </a:p>
          <a:p>
            <a:endParaRPr lang="hr-HR" dirty="0" smtClean="0"/>
          </a:p>
          <a:p>
            <a:endParaRPr lang="hr-HR" dirty="0" smtClean="0"/>
          </a:p>
          <a:p>
            <a:pPr>
              <a:buNone/>
            </a:pPr>
            <a:r>
              <a:rPr lang="hr-HR" sz="2000" dirty="0" smtClean="0">
                <a:latin typeface="Arial" pitchFamily="34" charset="0"/>
                <a:cs typeface="Arial" pitchFamily="34" charset="0"/>
              </a:rPr>
              <a:t>                                   </a:t>
            </a:r>
          </a:p>
          <a:p>
            <a:pPr>
              <a:buNone/>
            </a:pPr>
            <a:endParaRPr lang="hr-HR" sz="2000" dirty="0" smtClean="0">
              <a:latin typeface="Arial" pitchFamily="34" charset="0"/>
              <a:cs typeface="Arial" pitchFamily="34" charset="0"/>
            </a:endParaRPr>
          </a:p>
          <a:p>
            <a:pPr>
              <a:buNone/>
            </a:pPr>
            <a:r>
              <a:rPr lang="hr-HR" sz="2000" dirty="0" smtClean="0">
                <a:latin typeface="Arial" pitchFamily="34" charset="0"/>
                <a:cs typeface="Arial" pitchFamily="34" charset="0"/>
              </a:rPr>
              <a:t>   neobnovljivi resursi</a:t>
            </a:r>
            <a:endParaRPr lang="hr-HR" sz="2000" dirty="0">
              <a:latin typeface="Arial" pitchFamily="34" charset="0"/>
              <a:cs typeface="Arial" pitchFamily="34" charset="0"/>
            </a:endParaRPr>
          </a:p>
        </p:txBody>
      </p:sp>
      <p:pic>
        <p:nvPicPr>
          <p:cNvPr id="5" name="Picture 4" descr="ugljen.jpg"/>
          <p:cNvPicPr>
            <a:picLocks noChangeAspect="1"/>
          </p:cNvPicPr>
          <p:nvPr/>
        </p:nvPicPr>
        <p:blipFill>
          <a:blip r:embed="rId2" cstate="print"/>
          <a:stretch>
            <a:fillRect/>
          </a:stretch>
        </p:blipFill>
        <p:spPr>
          <a:xfrm>
            <a:off x="381000" y="1981200"/>
            <a:ext cx="4038600" cy="3028950"/>
          </a:xfrm>
          <a:prstGeom prst="rect">
            <a:avLst/>
          </a:prstGeom>
        </p:spPr>
      </p:pic>
      <p:pic>
        <p:nvPicPr>
          <p:cNvPr id="6" name="Picture 5" descr="plin2.jpg"/>
          <p:cNvPicPr>
            <a:picLocks noChangeAspect="1"/>
          </p:cNvPicPr>
          <p:nvPr/>
        </p:nvPicPr>
        <p:blipFill>
          <a:blip r:embed="rId3" cstate="print"/>
          <a:stretch>
            <a:fillRect/>
          </a:stretch>
        </p:blipFill>
        <p:spPr>
          <a:xfrm>
            <a:off x="4495800" y="3962400"/>
            <a:ext cx="3413125" cy="2667000"/>
          </a:xfrm>
          <a:prstGeom prst="rect">
            <a:avLst/>
          </a:prstGeom>
        </p:spPr>
      </p:pic>
      <p:pic>
        <p:nvPicPr>
          <p:cNvPr id="7" name="Picture 6" descr="Sl.1.jpg"/>
          <p:cNvPicPr>
            <a:picLocks noChangeAspect="1"/>
          </p:cNvPicPr>
          <p:nvPr/>
        </p:nvPicPr>
        <p:blipFill>
          <a:blip r:embed="rId4" cstate="print"/>
          <a:stretch>
            <a:fillRect/>
          </a:stretch>
        </p:blipFill>
        <p:spPr>
          <a:xfrm>
            <a:off x="4495800" y="1524000"/>
            <a:ext cx="3657600" cy="2743200"/>
          </a:xfrm>
          <a:prstGeom prst="rect">
            <a:avLst/>
          </a:prstGeo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SREDINA 20. STOLJEĆA: EKOLOGIZAM</a:t>
            </a:r>
            <a:endParaRPr lang="hr-HR" b="1"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hr-HR" sz="2000" dirty="0" smtClean="0">
                <a:latin typeface="Arial" pitchFamily="34" charset="0"/>
                <a:cs typeface="Arial" pitchFamily="34" charset="0"/>
              </a:rPr>
              <a:t>Čovječanstvo            globalna geofizička sila</a:t>
            </a:r>
          </a:p>
          <a:p>
            <a:pPr>
              <a:buFont typeface="Wingdings" pitchFamily="2" charset="2"/>
              <a:buChar char="Ø"/>
            </a:pPr>
            <a:r>
              <a:rPr lang="hr-HR" sz="2000" dirty="0" smtClean="0">
                <a:latin typeface="Arial" pitchFamily="34" charset="0"/>
                <a:cs typeface="Arial" pitchFamily="34" charset="0"/>
              </a:rPr>
              <a:t>Poveznaost ekoloških troškova s materijalnim pogodnostima</a:t>
            </a:r>
          </a:p>
          <a:p>
            <a:pPr>
              <a:buFont typeface="Wingdings" pitchFamily="2" charset="2"/>
              <a:buChar char="Ø"/>
            </a:pPr>
            <a:r>
              <a:rPr lang="hr-HR" sz="2000" dirty="0" smtClean="0">
                <a:latin typeface="Arial" pitchFamily="34" charset="0"/>
                <a:cs typeface="Arial" pitchFamily="34" charset="0"/>
              </a:rPr>
              <a:t>Inovacije u tehnologiji(nuklearna energija),rastuća uporaba fosilnih goriva</a:t>
            </a:r>
          </a:p>
          <a:p>
            <a:pPr>
              <a:buFont typeface="Wingdings" pitchFamily="2" charset="2"/>
              <a:buChar char="Ø"/>
            </a:pPr>
            <a:r>
              <a:rPr lang="hr-HR" sz="2000" dirty="0" smtClean="0">
                <a:latin typeface="Arial" pitchFamily="34" charset="0"/>
                <a:cs typeface="Arial" pitchFamily="34" charset="0"/>
              </a:rPr>
              <a:t>Nafta</a:t>
            </a:r>
          </a:p>
          <a:p>
            <a:pPr>
              <a:buFont typeface="Wingdings" pitchFamily="2" charset="2"/>
              <a:buChar char="Ø"/>
            </a:pPr>
            <a:r>
              <a:rPr lang="hr-HR" sz="2000" dirty="0" smtClean="0">
                <a:latin typeface="Arial" pitchFamily="34" charset="0"/>
                <a:cs typeface="Arial" pitchFamily="34" charset="0"/>
              </a:rPr>
              <a:t>Ekologizam                zabrinutost oko onečišćenja, eksplozije stanovništva,konzumerizma i iscrpljenja konačnih resursa</a:t>
            </a:r>
            <a:endParaRPr lang="hr-HR" sz="2000" dirty="0">
              <a:latin typeface="Arial" pitchFamily="34" charset="0"/>
              <a:cs typeface="Arial" pitchFamily="34" charset="0"/>
            </a:endParaRPr>
          </a:p>
        </p:txBody>
      </p:sp>
      <p:sp>
        <p:nvSpPr>
          <p:cNvPr id="4" name="Right Arrow 3"/>
          <p:cNvSpPr/>
          <p:nvPr/>
        </p:nvSpPr>
        <p:spPr>
          <a:xfrm>
            <a:off x="2819400" y="15240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Right Arrow 4"/>
          <p:cNvSpPr/>
          <p:nvPr/>
        </p:nvSpPr>
        <p:spPr>
          <a:xfrm>
            <a:off x="2667000" y="3352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Picture 5" descr="Nukel2.jpg"/>
          <p:cNvPicPr>
            <a:picLocks noChangeAspect="1"/>
          </p:cNvPicPr>
          <p:nvPr/>
        </p:nvPicPr>
        <p:blipFill>
          <a:blip r:embed="rId2" cstate="print"/>
          <a:stretch>
            <a:fillRect/>
          </a:stretch>
        </p:blipFill>
        <p:spPr>
          <a:xfrm>
            <a:off x="609600" y="4092841"/>
            <a:ext cx="4648200" cy="2765159"/>
          </a:xfrm>
          <a:prstGeom prst="rect">
            <a:avLst/>
          </a:prstGeom>
          <a:ln>
            <a:noFill/>
          </a:ln>
          <a:effectLst>
            <a:outerShdw blurRad="190500" algn="tl" rotWithShape="0">
              <a:srgbClr val="000000">
                <a:alpha val="70000"/>
              </a:srgbClr>
            </a:outerShdw>
          </a:effectLst>
        </p:spPr>
      </p:pic>
      <p:pic>
        <p:nvPicPr>
          <p:cNvPr id="7" name="Picture 6" descr="images.jpg"/>
          <p:cNvPicPr>
            <a:picLocks noChangeAspect="1"/>
          </p:cNvPicPr>
          <p:nvPr/>
        </p:nvPicPr>
        <p:blipFill>
          <a:blip r:embed="rId3" cstate="print"/>
          <a:stretch>
            <a:fillRect/>
          </a:stretch>
        </p:blipFill>
        <p:spPr>
          <a:xfrm>
            <a:off x="5486400" y="4038600"/>
            <a:ext cx="2600325" cy="2600325"/>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KASNO 20. STOLJEĆE</a:t>
            </a:r>
            <a:endParaRPr lang="hr-HR"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hr-HR" sz="2000" dirty="0" smtClean="0">
                <a:latin typeface="Arial" pitchFamily="34" charset="0"/>
                <a:cs typeface="Arial" pitchFamily="34" charset="0"/>
              </a:rPr>
              <a:t>Ekološki problemi globalnih razmjera              ovisnost o neobnovljivim resursima</a:t>
            </a:r>
          </a:p>
          <a:p>
            <a:pPr>
              <a:buFont typeface="Wingdings" pitchFamily="2" charset="2"/>
              <a:buChar char="Ø"/>
            </a:pPr>
            <a:r>
              <a:rPr lang="pl-PL" sz="2000" dirty="0" smtClean="0">
                <a:latin typeface="Arial" pitchFamily="34" charset="0"/>
                <a:cs typeface="Arial" pitchFamily="34" charset="0"/>
              </a:rPr>
              <a:t>Internacionalna unija za očuvanje prirode je usmjerila pažnju na propadanje svjetskih ekosustava.</a:t>
            </a:r>
          </a:p>
          <a:p>
            <a:pPr>
              <a:buFont typeface="Wingdings" pitchFamily="2" charset="2"/>
              <a:buChar char="Ø"/>
            </a:pPr>
            <a:r>
              <a:rPr lang="hr-HR" sz="2000" dirty="0" smtClean="0">
                <a:latin typeface="Arial" pitchFamily="34" charset="0"/>
                <a:cs typeface="Arial" pitchFamily="34" charset="0"/>
              </a:rPr>
              <a:t>Gotovo sve zemlje na svijetu imale su 1961. godine više nego dovoljno kapaciteta za zadovoljenje svojih vlastitih potreba. Od  2005. mnoge su zemlje radi zadovoljenja svojih potreba morale uvoziti resurse iz ostalih država.</a:t>
            </a:r>
          </a:p>
          <a:p>
            <a:pPr>
              <a:buFont typeface="Wingdings" pitchFamily="2" charset="2"/>
              <a:buChar char="Ø"/>
            </a:pPr>
            <a:r>
              <a:rPr lang="hr-HR" sz="2000" dirty="0" smtClean="0">
                <a:latin typeface="Arial" pitchFamily="34" charset="0"/>
                <a:cs typeface="Arial" pitchFamily="34" charset="0"/>
              </a:rPr>
              <a:t>Recikliranje,obnovljivi izvori energije,nuklearna energija</a:t>
            </a:r>
          </a:p>
          <a:p>
            <a:pPr>
              <a:buFont typeface="Wingdings" pitchFamily="2" charset="2"/>
              <a:buChar char="Ø"/>
            </a:pPr>
            <a:endParaRPr lang="hr-HR" sz="2000" dirty="0">
              <a:latin typeface="Arial" pitchFamily="34" charset="0"/>
              <a:cs typeface="Arial" pitchFamily="34" charset="0"/>
            </a:endParaRPr>
          </a:p>
        </p:txBody>
      </p:sp>
      <p:sp>
        <p:nvSpPr>
          <p:cNvPr id="4" name="Right Arrow 3"/>
          <p:cNvSpPr/>
          <p:nvPr/>
        </p:nvSpPr>
        <p:spPr>
          <a:xfrm>
            <a:off x="5486400" y="15240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5" name="Picture 4" descr="recycle_logo_arrows.jpg"/>
          <p:cNvPicPr>
            <a:picLocks noChangeAspect="1"/>
          </p:cNvPicPr>
          <p:nvPr/>
        </p:nvPicPr>
        <p:blipFill>
          <a:blip r:embed="rId2" cstate="print"/>
          <a:stretch>
            <a:fillRect/>
          </a:stretch>
        </p:blipFill>
        <p:spPr>
          <a:xfrm>
            <a:off x="5105400" y="4463962"/>
            <a:ext cx="3874927" cy="2255888"/>
          </a:xfrm>
          <a:prstGeom prst="rect">
            <a:avLst/>
          </a:prstGeom>
          <a:ln>
            <a:noFill/>
          </a:ln>
          <a:effectLst>
            <a:outerShdw blurRad="190500" algn="tl" rotWithShape="0">
              <a:srgbClr val="000000">
                <a:alpha val="70000"/>
              </a:srgbClr>
            </a:outerShdw>
          </a:effectLst>
        </p:spPr>
      </p:pic>
      <p:pic>
        <p:nvPicPr>
          <p:cNvPr id="6" name="Picture 5" descr="industrial-recycle-bin.jpg"/>
          <p:cNvPicPr>
            <a:picLocks noChangeAspect="1"/>
          </p:cNvPicPr>
          <p:nvPr/>
        </p:nvPicPr>
        <p:blipFill>
          <a:blip r:embed="rId3" cstate="print"/>
          <a:stretch>
            <a:fillRect/>
          </a:stretch>
        </p:blipFill>
        <p:spPr>
          <a:xfrm>
            <a:off x="914400" y="4495800"/>
            <a:ext cx="3962400" cy="2209800"/>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D8D0C8"/>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329</TotalTime>
  <Words>257</Words>
  <Application>Microsoft Office PowerPoint</Application>
  <PresentationFormat>On-screen Show (4:3)</PresentationFormat>
  <Paragraphs>94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ODRŽIVOST ENERGIJE KROZ POVIJEST</vt:lpstr>
      <vt:lpstr>RANE CIVILIZACIJE</vt:lpstr>
      <vt:lpstr>RANE CIVILIZACIJE</vt:lpstr>
      <vt:lpstr>POJAVA INDUSTRIJSKIH DRUŠTAVA</vt:lpstr>
      <vt:lpstr>POJAVA INDUSTRIJSKIH DRUŠTAVA</vt:lpstr>
      <vt:lpstr>RANO 20. STOLJEĆE</vt:lpstr>
      <vt:lpstr>RANO 20. STOLJEĆE</vt:lpstr>
      <vt:lpstr>SREDINA 20. STOLJEĆA: EKOLOGIZAM</vt:lpstr>
      <vt:lpstr>KASNO 20. STOLJEĆE</vt:lpstr>
      <vt:lpstr>KASNO 20. STOLJEĆE</vt:lpstr>
      <vt:lpstr>21. STOLJEĆE:GLOBALNA SVIJEST</vt:lpstr>
      <vt:lpstr>ENERGETSKA UČINKOVITOST</vt:lpstr>
      <vt:lpstr>ENERGETSKA UČINKOVITOST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HUMANIZAM I PREDRENESANSA</dc:title>
  <dc:creator/>
  <cp:lastModifiedBy>ucenik</cp:lastModifiedBy>
  <cp:revision>38</cp:revision>
  <dcterms:created xsi:type="dcterms:W3CDTF">2006-08-16T00:00:00Z</dcterms:created>
  <dcterms:modified xsi:type="dcterms:W3CDTF">2012-05-29T15:59:10Z</dcterms:modified>
</cp:coreProperties>
</file>