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7" r:id="rId12"/>
    <p:sldId id="268" r:id="rId13"/>
    <p:sldId id="269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F0C7C-A88D-4CC3-879C-3D07F47BC8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831EB-EFE5-41C1-B0A4-4B0874CC5A2D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BCDD-41EB-4192-BA7A-5E5E2B007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B949-8B44-499A-9357-8A538F5C7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7F6A6-DEAF-443B-8278-BAD4DD5D5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9B85B-09F7-4F8F-B20E-8212B6347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E6B1-C789-4706-B024-4657DD873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DE31C-61DD-4978-82FE-94ED131D5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9FBB6-065F-4575-886C-B0ADBCA3E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DE09F-BB79-4C97-BA62-C29EAEEDB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48420-C8B5-4E30-A833-F80AEEDF7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71B1-DA6B-4826-80D3-2772F4E5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9E2D2-0436-41DE-8120-84A5DC61D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0A7D0D-D2AA-432A-87FB-F75EDEC888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“</a:t>
            </a:r>
            <a:r>
              <a:rPr lang="hr-HR">
                <a:solidFill>
                  <a:schemeClr val="bg1"/>
                </a:solidFill>
                <a:latin typeface="Arial Rounded MT Bold" pitchFamily="34" charset="0"/>
              </a:rPr>
              <a:t>O</a:t>
            </a: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drživi razvoj" </a:t>
            </a:r>
            <a:r>
              <a:rPr lang="hr-HR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hr-HR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(sustainable development)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9338" y="5876925"/>
            <a:ext cx="3416300" cy="696913"/>
          </a:xfrm>
        </p:spPr>
        <p:txBody>
          <a:bodyPr/>
          <a:lstStyle/>
          <a:p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Kristian Gotler 2.b</a:t>
            </a:r>
            <a:endParaRPr lang="en-US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Arial Rounded MT Bold" pitchFamily="34" charset="0"/>
              </a:rPr>
              <a:t>Ekološki problema i zaštita klime</a:t>
            </a:r>
            <a:r>
              <a:rPr lang="en-US" sz="4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8436" name="Picture 4" descr="umweltproble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rial Rounded MT Bold" pitchFamily="34" charset="0"/>
              </a:rPr>
              <a:t>Kako se može spriječiti klimatska katastrofa?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Koncentracija stakleničkih plinova u atmosferi ne smije se više povećavati. Ovo se može postići samo drastičnim smanjenjem emitiranja štetnih plinov</a:t>
            </a: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a</a:t>
            </a:r>
          </a:p>
          <a:p>
            <a:pPr>
              <a:lnSpc>
                <a:spcPct val="80000"/>
              </a:lnSpc>
            </a:pPr>
            <a:endParaRPr lang="hr-HR" sz="28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agorijevanje fosilnih resursa (nafta, zemni plin, ugljen) mora se smanjiti i to:</a:t>
            </a:r>
            <a:endParaRPr lang="hr-HR" sz="28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    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smanjenjem upotrebe energije,prelaskom na korištenje alternativnih izvora energije (sunce, vjetar, voda, biomasa).</a:t>
            </a:r>
            <a:br>
              <a:rPr lang="en-US" sz="280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80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Osim toga, atmosferi se može oduzeti određena količina ugljičnog dioksida, i to pošumljavanjem </a:t>
            </a:r>
            <a:r>
              <a:rPr lang="hr-HR">
                <a:solidFill>
                  <a:schemeClr val="bg1"/>
                </a:solidFill>
                <a:latin typeface="Arial Rounded MT Bold" pitchFamily="34" charset="0"/>
              </a:rPr>
              <a:t>v</a:t>
            </a: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elike šumske površine koje vrše ovu funkciju moraju se očuvati, sječa šume mora biti zaustavljena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7413" name="Picture 5" descr="nachhaltig_hande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01638"/>
            <a:ext cx="6697663" cy="6456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rial Rounded MT Bold" pitchFamily="34" charset="0"/>
              </a:rPr>
              <a:t>Definicija održivog razvoja velikih umova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800">
                <a:solidFill>
                  <a:schemeClr val="bg1"/>
                </a:solidFill>
              </a:rPr>
              <a:t>“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Glavni problemi s kojima se susrećemo ne mogu se riješiti na istoj razini razmišljanja na kojoj smo bili kad smo ih stvarali</a:t>
            </a: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“</a:t>
            </a:r>
            <a:br>
              <a:rPr lang="en-US" sz="28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 - 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Albert Einstein</a:t>
            </a:r>
            <a:br>
              <a:rPr lang="en-US" sz="2800">
                <a:solidFill>
                  <a:schemeClr val="bg1"/>
                </a:solidFill>
                <a:latin typeface="Arial Rounded MT Bold" pitchFamily="34" charset="0"/>
              </a:rPr>
            </a:br>
            <a:endParaRPr lang="hr-HR" sz="28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    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“Ludo je nastaviti raditi na isti način kao dosad i očekivati različite rezultate.” </a:t>
            </a: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- 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Anon</a:t>
            </a:r>
            <a:br>
              <a:rPr lang="en-US" sz="28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280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40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 sz="3600">
                <a:solidFill>
                  <a:schemeClr val="bg1"/>
                </a:solidFill>
                <a:latin typeface="Arial Rounded MT Bold" pitchFamily="34" charset="0"/>
              </a:rPr>
              <a:t>“</a:t>
            </a:r>
            <a:r>
              <a:rPr lang="hr-HR" sz="2800">
                <a:solidFill>
                  <a:schemeClr val="bg1"/>
                </a:solidFill>
                <a:latin typeface="Arial Rounded MT Bold" pitchFamily="34" charset="0"/>
              </a:rPr>
              <a:t>Č</a:t>
            </a:r>
            <a:r>
              <a:rPr lang="en-US" sz="2800">
                <a:solidFill>
                  <a:schemeClr val="bg1"/>
                </a:solidFill>
                <a:latin typeface="Arial Rounded MT Bold" pitchFamily="34" charset="0"/>
              </a:rPr>
              <a:t>ovječanstvo je sposobno provoditi razvoj na način da zadovolji svoje današnje potrebe a da ne kompromitira sposobnost budućih generacija da zadovolje svoje potrebe.”</a:t>
            </a:r>
            <a:r>
              <a:rPr lang="en-US" sz="2800">
                <a:solidFill>
                  <a:schemeClr val="bg1"/>
                </a:solidFill>
              </a:rPr>
              <a:t> </a:t>
            </a:r>
            <a:br>
              <a:rPr lang="en-US" sz="2800">
                <a:solidFill>
                  <a:schemeClr val="bg1"/>
                </a:solidFill>
              </a:rPr>
            </a:br>
            <a:endParaRPr lang="hr-HR" sz="280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     - 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Gro Harlem Brundtland, 1987</a:t>
            </a: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endParaRPr lang="en-US" sz="200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US" sz="2000"/>
          </a:p>
        </p:txBody>
      </p:sp>
      <p:pic>
        <p:nvPicPr>
          <p:cNvPr id="14342" name="Picture 6" descr="800px-BlueMarble-2001-2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4292600"/>
            <a:ext cx="4776787" cy="2389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Održivi razvoj je proces promjena u kojem su iskorištavanje resursa, smjer ulaganja, orijentacija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tehničkog razvoja i institucionalne promjene u međusobnom skladu i omogućavaju ispunjavanje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potreba i očekivanja sadašnjih i budućih naraštaja.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>
                <a:solidFill>
                  <a:schemeClr val="bg1"/>
                </a:solidFill>
                <a:latin typeface="Arial Rounded MT Bold" pitchFamily="34" charset="0"/>
              </a:rPr>
              <a:t>Što razlikuje održivi razvoj od neodrživog?</a:t>
            </a:r>
            <a:endParaRPr lang="en-US" sz="40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Održivi razvoj </a:t>
            </a: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– cilj mu je 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poboljš</a:t>
            </a: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enje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 kvalitete života </a:t>
            </a: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koja se temelji na 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općoj definiciji uključujući društvene i ekološke čimbenike</a:t>
            </a:r>
            <a:endParaRPr lang="hr-HR" sz="20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-Postoji međusobna povezanost između gospodarskih, društvenih i ekoloških problema. Oni se rješavaju na cjelovit način da se postignu trajna rješenja koja se temelje na harmoniji</a:t>
            </a:r>
            <a:endParaRPr lang="hr-HR" sz="20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Neodrživi razvoj – </a:t>
            </a: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cilj mu je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 podizanje životnog standarda – </a:t>
            </a: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temelji se na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  financijama koje su temelj našeg blagostanja i sreće</a:t>
            </a:r>
            <a:endParaRPr lang="hr-HR" sz="20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- Gospodarstvo, društvo i okoliš tri su različite, zasebne skupine problema, te se drži da zdravo gospodarstvo vodi u zdravo društvo i sigurni okoliš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rial Rounded MT Bold" pitchFamily="34" charset="0"/>
              </a:rPr>
              <a:t>Održivi razvoj i zaštita okoliša</a:t>
            </a:r>
            <a:br>
              <a:rPr lang="en-US" sz="400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40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SLIČNOSTI:</a:t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Provedba zaštita okoliša podržava održivi razvoj</a:t>
            </a:r>
            <a:endParaRPr lang="hr-HR" sz="20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     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(Čisti zrak, voda i tlo su bitni za generacije koje dolaze);</a:t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Niz pristupa zaštite okoliša (ponovna uporaba i recikliranje) </a:t>
            </a:r>
            <a:endParaRPr lang="hr-HR" sz="20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>
                <a:solidFill>
                  <a:schemeClr val="bg1"/>
                </a:solidFill>
                <a:latin typeface="Arial Rounded MT Bold" pitchFamily="34" charset="0"/>
              </a:rPr>
              <a:t>     </a:t>
            </a: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čuvaju resurse za buduće naraštaje;</a:t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Obrazovanje za zaštitu okoliša podržava održivi razvoj. (Usavršavamo sposobnost identifikacije djelotvornih rješenja održivog razvoja).</a:t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endParaRPr lang="hr-HR" sz="20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RAZLIKE: </a:t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Održivi razvoj je znatno širi pojam od zaštite okoliša</a:t>
            </a:r>
            <a:br>
              <a:rPr lang="en-US" sz="20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000">
                <a:solidFill>
                  <a:schemeClr val="bg1"/>
                </a:solidFill>
                <a:latin typeface="Arial Rounded MT Bold" pitchFamily="34" charset="0"/>
              </a:rPr>
              <a:t>Zaštita okoliša podrazumijeva smanjenje onečišćenja. To ne znači da će buduće generacije automatski naslijediti istu količinu prirodnog, društvenog i gospodarskog bogatstva kao njihovu prethodnici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Dimenzije održivog razvoja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Održivi razvoj je koncept koji integrira:</a:t>
            </a:r>
            <a:endParaRPr lang="hr-HR">
              <a:solidFill>
                <a:schemeClr val="bg1"/>
              </a:solidFill>
              <a:latin typeface="Arial Rounded MT Bold" pitchFamily="34" charset="0"/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gospodarski uspjeh,kvalitetu okoliša i 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društvenu odgovornost.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endParaRPr lang="en-US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6150" name="Picture 6" descr="okol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429000"/>
            <a:ext cx="5400675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Gospodarska dimenzija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uključuje: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-zaposlenje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-plaću 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-investicije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-trgovinu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-inovacije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-poduzetništvo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Ekološka dimenzija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uključuje: 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-zrak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-vodu i kvalitetu tla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-zaštitu divljih habitata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-djelotvorno korištenje i ponovna uporaba prirodnih resursa i energije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Društvena dimenzija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uključuje: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-zdravlje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-riješeno stambeno pitanje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-školovanje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-prevenciju kriminala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-demokraciju</a:t>
            </a:r>
            <a:br>
              <a:rPr lang="en-US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-slobodno vrijeme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rial Rounded MT Bold" pitchFamily="34" charset="0"/>
              </a:rPr>
              <a:t>Poduzetništvo i održivi razvoj</a:t>
            </a:r>
            <a:br>
              <a:rPr lang="en-US" sz="400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40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  <a:latin typeface="Arial Rounded MT Bold" pitchFamily="34" charset="0"/>
              </a:rPr>
              <a:t>Za poduzetnike održivi razvoj znači prilagodbu poslovnih strategija i aktivnosti na način da zadovolji potrebe poduzeća i njegovih dioničara danas, </a:t>
            </a:r>
            <a:br>
              <a:rPr lang="en-US" sz="24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400">
                <a:solidFill>
                  <a:schemeClr val="bg1"/>
                </a:solidFill>
                <a:latin typeface="Arial Rounded MT Bold" pitchFamily="34" charset="0"/>
              </a:rPr>
              <a:t>te zaštitu, ljudskih i prirodnih resursa koje će biti potrebne budućim generacijama.</a:t>
            </a:r>
            <a:endParaRPr lang="hr-HR" sz="24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endParaRPr lang="hr-HR" sz="24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endParaRPr lang="hr-HR" sz="240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  <a:latin typeface="Arial Rounded MT Bold" pitchFamily="34" charset="0"/>
              </a:rPr>
              <a:t>Prvi puta se na poduzetništvo gleda kao na dio rješenja, a ne jednostavno kao na uzrok problema;</a:t>
            </a:r>
            <a:br>
              <a:rPr lang="en-US" sz="240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400">
                <a:solidFill>
                  <a:schemeClr val="bg1"/>
                </a:solidFill>
                <a:latin typeface="Arial Rounded MT Bold" pitchFamily="34" charset="0"/>
              </a:rPr>
              <a:t>Pomak ka održivom razvoju zahtijeva kontinuirani industrijski razvoj.</a:t>
            </a:r>
            <a:br>
              <a:rPr lang="en-US" sz="240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40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237</Words>
  <Application>Microsoft Office PowerPoint</Application>
  <PresentationFormat>On-screen Show (4:3)</PresentationFormat>
  <Paragraphs>37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Arial Rounded MT Bold</vt:lpstr>
      <vt:lpstr>Default Design</vt:lpstr>
      <vt:lpstr>“Održivi razvoj"  (sustainable development) </vt:lpstr>
      <vt:lpstr>Slide 2</vt:lpstr>
      <vt:lpstr>Što razlikuje održivi razvoj od neodrživog?</vt:lpstr>
      <vt:lpstr>Održivi razvoj i zaštita okoliša </vt:lpstr>
      <vt:lpstr>Dimenzije održivog razvoja</vt:lpstr>
      <vt:lpstr>Slide 6</vt:lpstr>
      <vt:lpstr>Slide 7</vt:lpstr>
      <vt:lpstr>Slide 8</vt:lpstr>
      <vt:lpstr>Poduzetništvo i održivi razvoj </vt:lpstr>
      <vt:lpstr>Ekološki problema i zaštita klime </vt:lpstr>
      <vt:lpstr>Kako se može spriječiti klimatska katastrofa?</vt:lpstr>
      <vt:lpstr>Slide 12</vt:lpstr>
      <vt:lpstr>Slide 13</vt:lpstr>
      <vt:lpstr>Definicija održivog razvoja velikih umova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Održivi razvoj</dc:title>
  <dc:creator>Korisnik</dc:creator>
  <cp:lastModifiedBy>ucenik</cp:lastModifiedBy>
  <cp:revision>7</cp:revision>
  <dcterms:created xsi:type="dcterms:W3CDTF">2012-06-01T10:05:41Z</dcterms:created>
  <dcterms:modified xsi:type="dcterms:W3CDTF">2012-06-01T14:03:12Z</dcterms:modified>
</cp:coreProperties>
</file>